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58" r:id="rId3"/>
    <p:sldId id="266" r:id="rId4"/>
    <p:sldId id="267" r:id="rId5"/>
    <p:sldId id="268" r:id="rId6"/>
    <p:sldId id="269" r:id="rId7"/>
    <p:sldId id="270" r:id="rId8"/>
    <p:sldId id="271" r:id="rId9"/>
    <p:sldId id="272" r:id="rId10"/>
    <p:sldId id="296" r:id="rId11"/>
    <p:sldId id="273" r:id="rId12"/>
    <p:sldId id="283" r:id="rId13"/>
    <p:sldId id="286" r:id="rId14"/>
    <p:sldId id="291" r:id="rId15"/>
    <p:sldId id="278" r:id="rId16"/>
    <p:sldId id="297" r:id="rId17"/>
  </p:sldIdLst>
  <p:sldSz cx="10160000" cy="5715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800" userDrawn="1">
          <p15:clr>
            <a:srgbClr val="A4A3A4"/>
          </p15:clr>
        </p15:guide>
        <p15:guide id="2" pos="320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F81BD"/>
    <a:srgbClr val="5A204A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37" autoAdjust="0"/>
    <p:restoredTop sz="63918" autoAdjust="0"/>
  </p:normalViewPr>
  <p:slideViewPr>
    <p:cSldViewPr>
      <p:cViewPr varScale="1">
        <p:scale>
          <a:sx n="137" d="100"/>
          <a:sy n="137" d="100"/>
        </p:scale>
        <p:origin x="-372" y="-90"/>
      </p:cViewPr>
      <p:guideLst>
        <p:guide orient="horz" pos="1800"/>
        <p:guide pos="320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../embeddings/oleObject1.bin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../embeddings/oleObject2.bin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../embeddings/oleObject3.bin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../embeddings/oleObject4.bin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oleObject" Target="../embeddings/oleObject5.bin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oleObject" Target="../embeddings/oleObject6.bin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895260750871218E-2"/>
          <c:y val="0"/>
          <c:w val="0.85423244750656169"/>
          <c:h val="0.6521212289543586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电子商务交易规模</c:v>
                </c:pt>
              </c:strCache>
            </c:strRef>
          </c:tx>
          <c:spPr>
            <a:solidFill>
              <a:schemeClr val="tx1">
                <a:lumMod val="65000"/>
                <a:lumOff val="35000"/>
              </a:schemeClr>
            </a:solidFill>
          </c:spPr>
          <c:invertIfNegative val="0"/>
          <c:dPt>
            <c:idx val="2"/>
            <c:invertIfNegative val="0"/>
            <c:bubble3D val="0"/>
            <c:spPr>
              <a:solidFill>
                <a:srgbClr val="0070C0"/>
              </a:solidFill>
            </c:spPr>
          </c:dPt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600"/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Sheet1!$A$2:$A$8</c:f>
              <c:strCache>
                <c:ptCount val="7"/>
                <c:pt idx="0">
                  <c:v>2008</c:v>
                </c:pt>
                <c:pt idx="1">
                  <c:v>2009</c:v>
                </c:pt>
                <c:pt idx="2">
                  <c:v>2010</c:v>
                </c:pt>
                <c:pt idx="3">
                  <c:v>2011E</c:v>
                </c:pt>
                <c:pt idx="4">
                  <c:v>2012E</c:v>
                </c:pt>
                <c:pt idx="5">
                  <c:v>2013E</c:v>
                </c:pt>
                <c:pt idx="6">
                  <c:v>2014E</c:v>
                </c:pt>
              </c:strCache>
            </c:strRef>
          </c:cat>
          <c:val>
            <c:numRef>
              <c:f>Sheet1!$B$2:$B$8</c:f>
              <c:numCache>
                <c:formatCode>0.0_ </c:formatCode>
                <c:ptCount val="7"/>
                <c:pt idx="0">
                  <c:v>2.9</c:v>
                </c:pt>
                <c:pt idx="1">
                  <c:v>3.6</c:v>
                </c:pt>
                <c:pt idx="2">
                  <c:v>4.8</c:v>
                </c:pt>
                <c:pt idx="3">
                  <c:v>7</c:v>
                </c:pt>
                <c:pt idx="4">
                  <c:v>10.1</c:v>
                </c:pt>
                <c:pt idx="5">
                  <c:v>14.8</c:v>
                </c:pt>
                <c:pt idx="6">
                  <c:v>20.6</c:v>
                </c:pt>
              </c:numCache>
            </c:numRef>
          </c:val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50"/>
        <c:axId val="8654336"/>
        <c:axId val="517548288"/>
      </c:barChart>
      <c:catAx>
        <c:axId val="865433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400"/>
            </a:pPr>
            <a:endParaRPr lang="zh-CN"/>
          </a:p>
        </c:txPr>
        <c:crossAx val="517548288"/>
        <c:crosses val="autoZero"/>
        <c:auto val="1"/>
        <c:lblAlgn val="ctr"/>
        <c:lblOffset val="100"/>
        <c:noMultiLvlLbl val="0"/>
      </c:catAx>
      <c:valAx>
        <c:axId val="517548288"/>
        <c:scaling>
          <c:orientation val="minMax"/>
        </c:scaling>
        <c:delete val="1"/>
        <c:axPos val="l"/>
        <c:numFmt formatCode="0_ " sourceLinked="0"/>
        <c:majorTickMark val="out"/>
        <c:minorTickMark val="none"/>
        <c:tickLblPos val="nextTo"/>
        <c:crossAx val="8654336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>
          <a:latin typeface="Arial" pitchFamily="34" charset="0"/>
          <a:cs typeface="Arial" pitchFamily="34" charset="0"/>
        </a:defRPr>
      </a:pPr>
      <a:endParaRPr lang="zh-CN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956065339145323"/>
          <c:y val="0.12135475098541045"/>
          <c:w val="0.76087869321709356"/>
          <c:h val="0.46247024280185511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dLbls>
            <c:dLbl>
              <c:idx val="0"/>
              <c:layout>
                <c:manualLayout>
                  <c:x val="3.2564861620313794E-2"/>
                  <c:y val="-5.7649847369621261E-2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layout>
                <c:manualLayout>
                  <c:x val="9.9567833512325787E-2"/>
                  <c:y val="2.0251497354809331E-2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"/>
              <c:layout>
                <c:manualLayout>
                  <c:x val="-9.7406808194151262E-2"/>
                  <c:y val="-7.8330961766747247E-3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3"/>
              <c:layout>
                <c:manualLayout>
                  <c:x val="-2.0175227443864261E-3"/>
                  <c:y val="-5.044687986848994E-2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numFmt formatCode="General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400">
                    <a:latin typeface="Arial" pitchFamily="34" charset="0"/>
                    <a:cs typeface="Arial" pitchFamily="34" charset="0"/>
                  </a:defRPr>
                </a:pPr>
                <a:endParaRPr lang="zh-CN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网络购物</c:v>
                </c:pt>
                <c:pt idx="1">
                  <c:v>中小企业B2B</c:v>
                </c:pt>
                <c:pt idx="2">
                  <c:v>规模以上企业B2B</c:v>
                </c:pt>
                <c:pt idx="3">
                  <c:v>机票酒店</c:v>
                </c:pt>
              </c:strCache>
            </c:strRef>
          </c:cat>
          <c:val>
            <c:numRef>
              <c:f>Sheet1!$B$2:$B$5</c:f>
              <c:numCache>
                <c:formatCode>0.00%</c:formatCode>
                <c:ptCount val="4"/>
                <c:pt idx="0">
                  <c:v>9.6000000000000002E-2</c:v>
                </c:pt>
                <c:pt idx="1">
                  <c:v>0.52700000000000002</c:v>
                </c:pt>
                <c:pt idx="2">
                  <c:v>0.35499999999999998</c:v>
                </c:pt>
                <c:pt idx="3">
                  <c:v>2.1999999999999999E-2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3"/>
      </c:doughnutChart>
    </c:plotArea>
    <c:legend>
      <c:legendPos val="b"/>
      <c:layout>
        <c:manualLayout>
          <c:xMode val="edge"/>
          <c:yMode val="edge"/>
          <c:x val="0.16359254835882431"/>
          <c:y val="0.62275517774010769"/>
          <c:w val="0.64698482576010075"/>
          <c:h val="8.708888976493652E-2"/>
        </c:manualLayout>
      </c:layout>
      <c:overlay val="0"/>
      <c:txPr>
        <a:bodyPr/>
        <a:lstStyle/>
        <a:p>
          <a:pPr>
            <a:defRPr sz="1200">
              <a:latin typeface="微软雅黑" pitchFamily="34" charset="-122"/>
              <a:ea typeface="微软雅黑" pitchFamily="34" charset="-122"/>
            </a:defRPr>
          </a:pPr>
          <a:endParaRPr lang="zh-CN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zh-CN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895260750871218E-2"/>
          <c:y val="0"/>
          <c:w val="0.6904572782531615"/>
          <c:h val="0.6521212289543586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Internet cost per month</c:v>
                </c:pt>
              </c:strCache>
            </c:strRef>
          </c:tx>
          <c:spPr>
            <a:solidFill>
              <a:srgbClr val="FFC000"/>
            </a:solidFill>
          </c:spPr>
          <c:invertIfNegative val="0"/>
          <c:dPt>
            <c:idx val="0"/>
            <c:invertIfNegative val="0"/>
            <c:bubble3D val="0"/>
            <c:spPr>
              <a:solidFill>
                <a:srgbClr val="0070C0"/>
              </a:solidFill>
            </c:spPr>
          </c:dPt>
          <c:dPt>
            <c:idx val="2"/>
            <c:invertIfNegative val="0"/>
            <c:bubble3D val="0"/>
          </c:dPt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400"/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Sheet1!$A$2:$A$4</c:f>
              <c:strCache>
                <c:ptCount val="3"/>
                <c:pt idx="0">
                  <c:v>China</c:v>
                </c:pt>
                <c:pt idx="1">
                  <c:v>India</c:v>
                </c:pt>
                <c:pt idx="2">
                  <c:v>Brazil</c:v>
                </c:pt>
              </c:strCache>
            </c:strRef>
          </c:cat>
          <c:val>
            <c:numRef>
              <c:f>Sheet1!$B$2:$B$4</c:f>
              <c:numCache>
                <c:formatCode>0.0_ </c:formatCode>
                <c:ptCount val="3"/>
                <c:pt idx="0">
                  <c:v>10</c:v>
                </c:pt>
                <c:pt idx="1">
                  <c:v>30</c:v>
                </c:pt>
                <c:pt idx="2">
                  <c:v>27</c:v>
                </c:pt>
              </c:numCache>
            </c:numRef>
          </c:val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50"/>
        <c:axId val="35792384"/>
        <c:axId val="517551168"/>
      </c:barChart>
      <c:catAx>
        <c:axId val="3579238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400"/>
            </a:pPr>
            <a:endParaRPr lang="zh-CN"/>
          </a:p>
        </c:txPr>
        <c:crossAx val="517551168"/>
        <c:crosses val="autoZero"/>
        <c:auto val="1"/>
        <c:lblAlgn val="ctr"/>
        <c:lblOffset val="100"/>
        <c:noMultiLvlLbl val="0"/>
      </c:catAx>
      <c:valAx>
        <c:axId val="517551168"/>
        <c:scaling>
          <c:orientation val="minMax"/>
        </c:scaling>
        <c:delete val="1"/>
        <c:axPos val="l"/>
        <c:numFmt formatCode="0_ " sourceLinked="0"/>
        <c:majorTickMark val="out"/>
        <c:minorTickMark val="none"/>
        <c:tickLblPos val="nextTo"/>
        <c:crossAx val="35792384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>
          <a:latin typeface="Arial" pitchFamily="34" charset="0"/>
          <a:cs typeface="Arial" pitchFamily="34" charset="0"/>
        </a:defRPr>
      </a:pPr>
      <a:endParaRPr lang="zh-CN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895260750871218E-2"/>
          <c:y val="0"/>
          <c:w val="0.74504905122998821"/>
          <c:h val="0.6521212289543586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电子商务交易规模</c:v>
                </c:pt>
              </c:strCache>
            </c:strRef>
          </c:tx>
          <c:spPr>
            <a:solidFill>
              <a:srgbClr val="FFC000"/>
            </a:solidFill>
          </c:spPr>
          <c:invertIfNegative val="0"/>
          <c:dPt>
            <c:idx val="0"/>
            <c:invertIfNegative val="0"/>
            <c:bubble3D val="0"/>
            <c:spPr>
              <a:solidFill>
                <a:srgbClr val="0070C0"/>
              </a:solidFill>
            </c:spPr>
          </c:dPt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400"/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Sheet1!$A$2:$A$3</c:f>
              <c:strCache>
                <c:ptCount val="2"/>
                <c:pt idx="0">
                  <c:v>China</c:v>
                </c:pt>
                <c:pt idx="1">
                  <c:v>US</c:v>
                </c:pt>
              </c:strCache>
            </c:strRef>
          </c:cat>
          <c:val>
            <c:numRef>
              <c:f>Sheet1!$B$2:$B$3</c:f>
              <c:numCache>
                <c:formatCode>0.0_ </c:formatCode>
                <c:ptCount val="2"/>
                <c:pt idx="0">
                  <c:v>1</c:v>
                </c:pt>
                <c:pt idx="1">
                  <c:v>6</c:v>
                </c:pt>
              </c:numCache>
            </c:numRef>
          </c:val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50"/>
        <c:axId val="35792896"/>
        <c:axId val="35914304"/>
      </c:barChart>
      <c:catAx>
        <c:axId val="3579289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400"/>
            </a:pPr>
            <a:endParaRPr lang="zh-CN"/>
          </a:p>
        </c:txPr>
        <c:crossAx val="35914304"/>
        <c:crosses val="autoZero"/>
        <c:auto val="1"/>
        <c:lblAlgn val="ctr"/>
        <c:lblOffset val="100"/>
        <c:noMultiLvlLbl val="0"/>
      </c:catAx>
      <c:valAx>
        <c:axId val="35914304"/>
        <c:scaling>
          <c:orientation val="minMax"/>
        </c:scaling>
        <c:delete val="1"/>
        <c:axPos val="l"/>
        <c:numFmt formatCode="0_ " sourceLinked="0"/>
        <c:majorTickMark val="out"/>
        <c:minorTickMark val="none"/>
        <c:tickLblPos val="nextTo"/>
        <c:crossAx val="35792896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>
          <a:latin typeface="Arial" pitchFamily="34" charset="0"/>
          <a:cs typeface="Arial" pitchFamily="34" charset="0"/>
        </a:defRPr>
      </a:pPr>
      <a:endParaRPr lang="zh-CN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0536646981627297"/>
          <c:y val="4.9960875984251966E-2"/>
          <c:w val="0.87511712598425195"/>
          <c:h val="0.6674554625984251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New internet user</c:v>
                </c:pt>
              </c:strCache>
            </c:strRef>
          </c:tx>
          <c:spPr>
            <a:solidFill>
              <a:schemeClr val="tx1">
                <a:lumMod val="75000"/>
                <a:lumOff val="25000"/>
              </a:schemeClr>
            </a:solidFill>
          </c:spPr>
          <c:invertIfNegative val="0"/>
          <c:cat>
            <c:numRef>
              <c:f>Sheet1!$A$2:$A$12</c:f>
              <c:numCache>
                <c:formatCode>General</c:formatCode>
                <c:ptCount val="11"/>
                <c:pt idx="0">
                  <c:v>2005</c:v>
                </c:pt>
                <c:pt idx="1">
                  <c:v>2006</c:v>
                </c:pt>
                <c:pt idx="2">
                  <c:v>2007</c:v>
                </c:pt>
                <c:pt idx="3">
                  <c:v>2008</c:v>
                </c:pt>
                <c:pt idx="4">
                  <c:v>2009</c:v>
                </c:pt>
                <c:pt idx="5">
                  <c:v>2010</c:v>
                </c:pt>
                <c:pt idx="6">
                  <c:v>2011</c:v>
                </c:pt>
                <c:pt idx="7">
                  <c:v>2012</c:v>
                </c:pt>
                <c:pt idx="8">
                  <c:v>2013</c:v>
                </c:pt>
                <c:pt idx="9">
                  <c:v>2014</c:v>
                </c:pt>
                <c:pt idx="10">
                  <c:v>2015</c:v>
                </c:pt>
              </c:numCache>
            </c:num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17</c:v>
                </c:pt>
                <c:pt idx="1">
                  <c:v>26</c:v>
                </c:pt>
                <c:pt idx="2">
                  <c:v>73</c:v>
                </c:pt>
                <c:pt idx="3">
                  <c:v>88</c:v>
                </c:pt>
                <c:pt idx="4">
                  <c:v>86</c:v>
                </c:pt>
                <c:pt idx="5">
                  <c:v>73</c:v>
                </c:pt>
                <c:pt idx="6">
                  <c:v>61</c:v>
                </c:pt>
                <c:pt idx="7">
                  <c:v>48</c:v>
                </c:pt>
                <c:pt idx="8">
                  <c:v>50</c:v>
                </c:pt>
                <c:pt idx="9">
                  <c:v>47</c:v>
                </c:pt>
                <c:pt idx="10">
                  <c:v>40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New e-shopper</c:v>
                </c:pt>
              </c:strCache>
            </c:strRef>
          </c:tx>
          <c:spPr>
            <a:solidFill>
              <a:srgbClr val="FFC000"/>
            </a:solidFill>
          </c:spPr>
          <c:invertIfNegative val="0"/>
          <c:cat>
            <c:numRef>
              <c:f>Sheet1!$A$2:$A$12</c:f>
              <c:numCache>
                <c:formatCode>General</c:formatCode>
                <c:ptCount val="11"/>
                <c:pt idx="0">
                  <c:v>2005</c:v>
                </c:pt>
                <c:pt idx="1">
                  <c:v>2006</c:v>
                </c:pt>
                <c:pt idx="2">
                  <c:v>2007</c:v>
                </c:pt>
                <c:pt idx="3">
                  <c:v>2008</c:v>
                </c:pt>
                <c:pt idx="4">
                  <c:v>2009</c:v>
                </c:pt>
                <c:pt idx="5">
                  <c:v>2010</c:v>
                </c:pt>
                <c:pt idx="6">
                  <c:v>2011</c:v>
                </c:pt>
                <c:pt idx="7">
                  <c:v>2012</c:v>
                </c:pt>
                <c:pt idx="8">
                  <c:v>2013</c:v>
                </c:pt>
                <c:pt idx="9">
                  <c:v>2014</c:v>
                </c:pt>
                <c:pt idx="10">
                  <c:v>2015</c:v>
                </c:pt>
              </c:numCache>
            </c:numRef>
          </c:cat>
          <c:val>
            <c:numRef>
              <c:f>Sheet1!$C$2:$C$12</c:f>
              <c:numCache>
                <c:formatCode>General</c:formatCode>
                <c:ptCount val="11"/>
                <c:pt idx="0">
                  <c:v>11</c:v>
                </c:pt>
                <c:pt idx="1">
                  <c:v>10</c:v>
                </c:pt>
                <c:pt idx="2">
                  <c:v>12</c:v>
                </c:pt>
                <c:pt idx="3">
                  <c:v>25</c:v>
                </c:pt>
                <c:pt idx="4">
                  <c:v>29</c:v>
                </c:pt>
                <c:pt idx="5">
                  <c:v>36</c:v>
                </c:pt>
                <c:pt idx="6">
                  <c:v>43</c:v>
                </c:pt>
                <c:pt idx="7">
                  <c:v>38</c:v>
                </c:pt>
                <c:pt idx="8">
                  <c:v>38</c:v>
                </c:pt>
                <c:pt idx="9">
                  <c:v>34</c:v>
                </c:pt>
                <c:pt idx="10">
                  <c:v>31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35794432"/>
        <c:axId val="35916608"/>
      </c:barChart>
      <c:catAx>
        <c:axId val="3579443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400">
                <a:latin typeface="Arial" pitchFamily="34" charset="0"/>
                <a:cs typeface="Arial" pitchFamily="34" charset="0"/>
              </a:defRPr>
            </a:pPr>
            <a:endParaRPr lang="zh-CN"/>
          </a:p>
        </c:txPr>
        <c:crossAx val="35916608"/>
        <c:crosses val="autoZero"/>
        <c:auto val="1"/>
        <c:lblAlgn val="ctr"/>
        <c:lblOffset val="100"/>
        <c:noMultiLvlLbl val="0"/>
      </c:catAx>
      <c:valAx>
        <c:axId val="35916608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400">
                <a:latin typeface="Arial" pitchFamily="34" charset="0"/>
                <a:cs typeface="Arial" pitchFamily="34" charset="0"/>
              </a:defRPr>
            </a:pPr>
            <a:endParaRPr lang="zh-CN"/>
          </a:p>
        </c:txPr>
        <c:crossAx val="35794432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8.8102040719463079E-2"/>
          <c:y val="0.82028001968503939"/>
          <c:w val="0.82332058451321588"/>
          <c:h val="0.17346998031496064"/>
        </c:manualLayout>
      </c:layout>
      <c:overlay val="0"/>
      <c:txPr>
        <a:bodyPr/>
        <a:lstStyle/>
        <a:p>
          <a:pPr>
            <a:defRPr sz="1400">
              <a:latin typeface="Arial" pitchFamily="34" charset="0"/>
              <a:cs typeface="Arial" pitchFamily="34" charset="0"/>
            </a:defRPr>
          </a:pPr>
          <a:endParaRPr lang="zh-CN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zh-CN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956065339145323"/>
          <c:y val="0.12135475098541045"/>
          <c:w val="0.76087869321709356"/>
          <c:h val="0.46247024280185511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dLbls>
            <c:dLbl>
              <c:idx val="0"/>
              <c:layout>
                <c:manualLayout>
                  <c:x val="0.10117185908303462"/>
                  <c:y val="2.286657158866413E-2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layout>
                <c:manualLayout>
                  <c:x val="-3.568579779148922E-2"/>
                  <c:y val="-4.6845489390067788E-2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"/>
              <c:layout>
                <c:manualLayout>
                  <c:x val="-9.1978065534217349E-3"/>
                  <c:y val="-5.1925389932519578E-2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3"/>
              <c:layout>
                <c:manualLayout>
                  <c:x val="-2.0175227443864261E-3"/>
                  <c:y val="-5.044687986848994E-2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</c:extLst>
            </c:dLbl>
            <c:numFmt formatCode="General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600">
                    <a:latin typeface="Arial" pitchFamily="34" charset="0"/>
                    <a:cs typeface="Arial" pitchFamily="34" charset="0"/>
                  </a:defRPr>
                </a:pPr>
                <a:endParaRPr lang="zh-CN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Sheet1!$A$2:$A$4</c:f>
              <c:strCache>
                <c:ptCount val="3"/>
                <c:pt idx="0">
                  <c:v>淘宝</c:v>
                </c:pt>
                <c:pt idx="1">
                  <c:v>腾讯拍拍</c:v>
                </c:pt>
                <c:pt idx="2">
                  <c:v>易趣</c:v>
                </c:pt>
              </c:strCache>
            </c:strRef>
          </c:cat>
          <c:val>
            <c:numRef>
              <c:f>Sheet1!$B$2:$B$4</c:f>
              <c:numCache>
                <c:formatCode>0.00%</c:formatCode>
                <c:ptCount val="3"/>
                <c:pt idx="0">
                  <c:v>0.86</c:v>
                </c:pt>
                <c:pt idx="1">
                  <c:v>0.106</c:v>
                </c:pt>
                <c:pt idx="2">
                  <c:v>3.4000000000000002E-2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3"/>
      </c:doughnutChart>
    </c:plotArea>
    <c:legend>
      <c:legendPos val="b"/>
      <c:layout>
        <c:manualLayout>
          <c:xMode val="edge"/>
          <c:yMode val="edge"/>
          <c:x val="0.16359254835882431"/>
          <c:y val="0.62275517774010769"/>
          <c:w val="0.64698482576010075"/>
          <c:h val="8.708888976493652E-2"/>
        </c:manualLayout>
      </c:layout>
      <c:overlay val="0"/>
      <c:txPr>
        <a:bodyPr/>
        <a:lstStyle/>
        <a:p>
          <a:pPr>
            <a:defRPr sz="1400">
              <a:latin typeface="微软雅黑" pitchFamily="34" charset="-122"/>
              <a:ea typeface="微软雅黑" pitchFamily="34" charset="-122"/>
            </a:defRPr>
          </a:pPr>
          <a:endParaRPr lang="zh-CN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zh-CN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B8F752-77AE-4058-BAF6-C4162C122CC4}" type="datetimeFigureOut">
              <a:rPr lang="zh-CN" altLang="en-US" smtClean="0"/>
              <a:t>2017/8/7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45D843-C123-4F0B-88F4-8181FAEC48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78122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5D843-C123-4F0B-88F4-8181FAEC48B1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18779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zh-CN" altLang="en-US" dirty="0" smtClean="0"/>
              <a:t>模板来自于 </a:t>
            </a:r>
            <a:r>
              <a:rPr lang="en-US" altLang="zh-CN" smtClean="0"/>
              <a:t>http://www.ypppt.com</a:t>
            </a:r>
            <a:endParaRPr lang="zh-CN" altLang="en-US" dirty="0" smtClean="0"/>
          </a:p>
        </p:txBody>
      </p:sp>
      <p:sp>
        <p:nvSpPr>
          <p:cNvPr id="614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E5ED1824-6DB2-4029-B0DF-1D3CDCF11CDA}" type="slidenum">
              <a:rPr lang="zh-CN" altLang="en-US" smtClean="0">
                <a:solidFill>
                  <a:prstClr val="black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16</a:t>
            </a:fld>
            <a:endParaRPr lang="zh-CN" altLang="en-US" smtClean="0">
              <a:solidFill>
                <a:prstClr val="black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637247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762000" y="1775358"/>
            <a:ext cx="8636000" cy="1225021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238500"/>
            <a:ext cx="7112000" cy="14605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2017/8/7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2017/8/7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366000" y="228868"/>
            <a:ext cx="2286000" cy="4876271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508000" y="228868"/>
            <a:ext cx="6688667" cy="4876271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2017/8/7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2017/8/7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02570" y="3672421"/>
            <a:ext cx="8636000" cy="1135063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02570" y="2422261"/>
            <a:ext cx="8636000" cy="1250156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2017/8/7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508000" y="1333501"/>
            <a:ext cx="4487333" cy="377163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164667" y="1333501"/>
            <a:ext cx="4487333" cy="377163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2017/8/7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508000" y="1279261"/>
            <a:ext cx="4489098" cy="53313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08000" y="1812396"/>
            <a:ext cx="4489098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5161146" y="1279261"/>
            <a:ext cx="4490861" cy="53313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5161146" y="1812396"/>
            <a:ext cx="4490861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2017/8/7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2017/8/7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2017/8/7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8003" y="227541"/>
            <a:ext cx="3342570" cy="96837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72278" y="227545"/>
            <a:ext cx="5679722" cy="487759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508003" y="1195920"/>
            <a:ext cx="3342570" cy="390921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2017/8/7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991431" y="4000502"/>
            <a:ext cx="6096000" cy="47228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991431" y="510646"/>
            <a:ext cx="6096000" cy="3429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991431" y="4472785"/>
            <a:ext cx="6096000" cy="67071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2017/8/7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508000" y="228864"/>
            <a:ext cx="9144000" cy="952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508000" y="1333501"/>
            <a:ext cx="9144000" cy="3771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508000" y="5296962"/>
            <a:ext cx="2370667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2017/8/7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471334" y="5296962"/>
            <a:ext cx="3217333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7281333" y="5296962"/>
            <a:ext cx="2370667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ptbz.com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5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g"/><Relationship Id="rId5" Type="http://schemas.openxmlformats.org/officeDocument/2006/relationships/image" Target="../media/image12.jpeg"/><Relationship Id="rId4" Type="http://schemas.openxmlformats.org/officeDocument/2006/relationships/image" Target="../media/image11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423816" y="3145532"/>
            <a:ext cx="3240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Impact" pitchFamily="34" charset="0"/>
                <a:ea typeface="Raleway" pitchFamily="2" charset="0"/>
              </a:rPr>
              <a:t>April, 2012</a:t>
            </a:r>
            <a:endParaRPr lang="zh-CN" altLang="en-US" dirty="0">
              <a:solidFill>
                <a:schemeClr val="bg1"/>
              </a:solidFill>
              <a:latin typeface="Impact" pitchFamily="34" charset="0"/>
              <a:ea typeface="Raleway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313831" y="5111234"/>
            <a:ext cx="21319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</a:rPr>
              <a:t>PCA-APG LIMITED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872813" y="2497461"/>
            <a:ext cx="44280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>
                <a:solidFill>
                  <a:schemeClr val="bg1"/>
                </a:solidFill>
                <a:latin typeface="Balham" pitchFamily="2" charset="0"/>
                <a:ea typeface="Raleway" pitchFamily="2" charset="0"/>
              </a:rPr>
              <a:t>E-COMMERCE</a:t>
            </a:r>
            <a:endParaRPr lang="zh-CN" altLang="en-US" sz="3600" dirty="0">
              <a:solidFill>
                <a:schemeClr val="bg1"/>
              </a:solidFill>
              <a:latin typeface="Balham" pitchFamily="2" charset="0"/>
              <a:ea typeface="Raleway" pitchFamily="2" charset="0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82872" y="625252"/>
            <a:ext cx="9980202" cy="1531300"/>
            <a:chOff x="615504" y="707556"/>
            <a:chExt cx="8939732" cy="1371657"/>
          </a:xfrm>
        </p:grpSpPr>
        <p:pic>
          <p:nvPicPr>
            <p:cNvPr id="1026" name="Picture 2" descr="C:\Users\LINCOLN\Desktop\doing buz in china\16-9-1.jpg"/>
            <p:cNvPicPr>
              <a:picLocks noChangeAspect="1" noChangeArrowheads="1"/>
            </p:cNvPicPr>
            <p:nvPr/>
          </p:nvPicPr>
          <p:blipFill>
            <a:blip r:embed="rId2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22237" y="720153"/>
              <a:ext cx="2178646" cy="1359060"/>
            </a:xfrm>
            <a:prstGeom prst="rect">
              <a:avLst/>
            </a:prstGeom>
            <a:noFill/>
            <a:ln w="12700">
              <a:solidFill>
                <a:schemeClr val="bg1">
                  <a:lumMod val="9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7" name="Picture 3" descr="C:\Users\LINCOLN\Desktop\doing buz in china\16-9-2.jpg"/>
            <p:cNvPicPr>
              <a:picLocks noChangeAspect="1" noChangeArrowheads="1"/>
            </p:cNvPicPr>
            <p:nvPr/>
          </p:nvPicPr>
          <p:blipFill>
            <a:blip r:embed="rId3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5504" y="720153"/>
              <a:ext cx="2174496" cy="1359060"/>
            </a:xfrm>
            <a:prstGeom prst="rect">
              <a:avLst/>
            </a:prstGeom>
            <a:noFill/>
            <a:ln w="12700">
              <a:solidFill>
                <a:schemeClr val="bg1">
                  <a:lumMod val="9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C:\Users\LINCOLN\Desktop\doing buz in china\16-9-3.jpg"/>
            <p:cNvPicPr>
              <a:picLocks noChangeAspect="1" noChangeArrowheads="1"/>
            </p:cNvPicPr>
            <p:nvPr/>
          </p:nvPicPr>
          <p:blipFill>
            <a:blip r:embed="rId4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72813" y="720154"/>
              <a:ext cx="2166615" cy="1350130"/>
            </a:xfrm>
            <a:prstGeom prst="rect">
              <a:avLst/>
            </a:prstGeom>
            <a:noFill/>
            <a:ln w="12700">
              <a:solidFill>
                <a:schemeClr val="bg1">
                  <a:lumMod val="9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9" name="Picture 5" descr="C:\Users\LINCOLN\Desktop\doing buz in china\16-9-4.jpg"/>
            <p:cNvPicPr>
              <a:picLocks noChangeAspect="1" noChangeArrowheads="1"/>
            </p:cNvPicPr>
            <p:nvPr/>
          </p:nvPicPr>
          <p:blipFill>
            <a:blip r:embed="rId5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83694" y="720153"/>
              <a:ext cx="2171542" cy="1359060"/>
            </a:xfrm>
            <a:prstGeom prst="rect">
              <a:avLst/>
            </a:prstGeom>
            <a:noFill/>
            <a:ln w="12700">
              <a:solidFill>
                <a:schemeClr val="bg1">
                  <a:lumMod val="9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 rotWithShape="1">
            <a:blip r:embed="rId6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139"/>
            <a:stretch/>
          </p:blipFill>
          <p:spPr>
            <a:xfrm>
              <a:off x="5122237" y="707556"/>
              <a:ext cx="2178646" cy="1362729"/>
            </a:xfrm>
            <a:prstGeom prst="rect">
              <a:avLst/>
            </a:prstGeom>
            <a:noFill/>
            <a:ln w="12700">
              <a:solidFill>
                <a:schemeClr val="bg1">
                  <a:lumMod val="95000"/>
                </a:schemeClr>
              </a:solidFill>
            </a:ln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 rotWithShape="1">
            <a:blip r:embed="rId7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6442"/>
            <a:stretch/>
          </p:blipFill>
          <p:spPr>
            <a:xfrm>
              <a:off x="615504" y="707556"/>
              <a:ext cx="2174496" cy="1362728"/>
            </a:xfrm>
            <a:prstGeom prst="rect">
              <a:avLst/>
            </a:prstGeom>
            <a:noFill/>
            <a:ln w="12700">
              <a:solidFill>
                <a:schemeClr val="bg1">
                  <a:lumMod val="95000"/>
                </a:schemeClr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3781143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048751" y="0"/>
            <a:ext cx="286834" cy="55324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316536" y="247412"/>
            <a:ext cx="46085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Raleway" pitchFamily="2" charset="0"/>
                <a:cs typeface="Arial" pitchFamily="34" charset="0"/>
              </a:rPr>
              <a:t>B2C Overview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ea typeface="Raleway" pitchFamily="2" charset="0"/>
              <a:cs typeface="Arial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0" y="2057976"/>
            <a:ext cx="9144000" cy="3607837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337259" y="725714"/>
            <a:ext cx="7775189" cy="14837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337259" y="1181572"/>
            <a:ext cx="7775189" cy="307777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预计行业整体将超过</a:t>
            </a:r>
            <a:r>
              <a:rPr lang="en-US" altLang="zh-CN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60%</a:t>
            </a:r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的</a:t>
            </a:r>
            <a:r>
              <a:rPr lang="en-US" altLang="zh-CN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CAGR</a:t>
            </a:r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高速增长，总规模有望在</a:t>
            </a:r>
            <a:r>
              <a:rPr lang="en-US" altLang="zh-CN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2013</a:t>
            </a:r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年突破</a:t>
            </a:r>
            <a:r>
              <a:rPr lang="en-US" altLang="zh-CN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4</a:t>
            </a:r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千亿元。</a:t>
            </a:r>
          </a:p>
        </p:txBody>
      </p:sp>
      <p:sp>
        <p:nvSpPr>
          <p:cNvPr id="11" name="矩形 10"/>
          <p:cNvSpPr/>
          <p:nvPr/>
        </p:nvSpPr>
        <p:spPr>
          <a:xfrm>
            <a:off x="1337259" y="1546842"/>
            <a:ext cx="7775188" cy="523220"/>
          </a:xfrm>
          <a:prstGeom prst="rect">
            <a:avLst/>
          </a:prstGeom>
          <a:solidFill>
            <a:srgbClr val="0070C0"/>
          </a:solidFill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中国电子商务行业在</a:t>
            </a:r>
            <a:r>
              <a:rPr lang="en-US" altLang="zh-CN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2010 </a:t>
            </a:r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年吸金总额超过</a:t>
            </a:r>
            <a:r>
              <a:rPr lang="en-US" altLang="zh-CN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10 </a:t>
            </a:r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亿美元。年底，麦考林和当当网相继在美国成功上市，后者市值最高超过</a:t>
            </a:r>
            <a:r>
              <a:rPr lang="en-US" altLang="zh-CN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20 </a:t>
            </a:r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亿美元。</a:t>
            </a:r>
          </a:p>
        </p:txBody>
      </p:sp>
      <p:sp>
        <p:nvSpPr>
          <p:cNvPr id="12" name="矩形 11"/>
          <p:cNvSpPr/>
          <p:nvPr/>
        </p:nvSpPr>
        <p:spPr>
          <a:xfrm>
            <a:off x="1335585" y="708734"/>
            <a:ext cx="60718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Highlights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8997460" y="723248"/>
            <a:ext cx="99518" cy="35314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9751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056" y="3429788"/>
            <a:ext cx="1928298" cy="11521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1569" y="2106119"/>
            <a:ext cx="2716401" cy="15483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544" y="939709"/>
            <a:ext cx="2436000" cy="14770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4205" y="1227739"/>
            <a:ext cx="3473928" cy="19448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7913" y="2885971"/>
            <a:ext cx="3017801" cy="1789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extBox 10"/>
          <p:cNvSpPr txBox="1"/>
          <p:nvPr/>
        </p:nvSpPr>
        <p:spPr>
          <a:xfrm>
            <a:off x="6223294" y="1489349"/>
            <a:ext cx="26277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Biggest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retailer in China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976370" y="966128"/>
            <a:ext cx="26277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Arial" pitchFamily="34" charset="0"/>
                <a:cs typeface="Arial" pitchFamily="34" charset="0"/>
              </a:rPr>
              <a:t>TAOBAO.COM</a:t>
            </a:r>
            <a:endParaRPr lang="zh-CN" altLang="en-US" sz="2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944097" y="2416742"/>
            <a:ext cx="29538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&gt;800,000,000</a:t>
            </a:r>
            <a:endParaRPr lang="zh-CN" altLang="en-US" sz="1600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6217211" y="2857500"/>
            <a:ext cx="24032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ONLINE PRODUCTS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192382" y="3620246"/>
            <a:ext cx="295388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SOLD PER</a:t>
            </a:r>
          </a:p>
          <a:p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MINUTE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5872088" y="3498022"/>
            <a:ext cx="2537874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6000" dirty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48,000</a:t>
            </a:r>
            <a:endParaRPr lang="zh-CN" altLang="en-US" sz="6000" dirty="0">
              <a:solidFill>
                <a:srgbClr val="0070C0"/>
              </a:solidFill>
            </a:endParaRPr>
          </a:p>
        </p:txBody>
      </p:sp>
      <p:cxnSp>
        <p:nvCxnSpPr>
          <p:cNvPr id="25" name="直接连接符 24"/>
          <p:cNvCxnSpPr/>
          <p:nvPr/>
        </p:nvCxnSpPr>
        <p:spPr>
          <a:xfrm>
            <a:off x="5944096" y="2230944"/>
            <a:ext cx="3528392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>
            <a:off x="5965332" y="3361556"/>
            <a:ext cx="3507157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矩形 29"/>
          <p:cNvSpPr/>
          <p:nvPr/>
        </p:nvSpPr>
        <p:spPr>
          <a:xfrm>
            <a:off x="6094196" y="1633364"/>
            <a:ext cx="129099" cy="18615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8928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C:\Users\LINCOLN\Desktop\2012.4.7 桌面\doing buz in china\1312075_160501674086_22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632"/>
          <a:stretch/>
        </p:blipFill>
        <p:spPr bwMode="auto">
          <a:xfrm>
            <a:off x="0" y="0"/>
            <a:ext cx="10160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/>
          <p:cNvSpPr/>
          <p:nvPr/>
        </p:nvSpPr>
        <p:spPr>
          <a:xfrm>
            <a:off x="6736184" y="481236"/>
            <a:ext cx="2232248" cy="1296144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6736184" y="697261"/>
            <a:ext cx="22322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Raleway" pitchFamily="2" charset="0"/>
                <a:ea typeface="Raleway" pitchFamily="2" charset="0"/>
              </a:rPr>
              <a:t>Firm-based Perspective</a:t>
            </a:r>
            <a:endParaRPr lang="zh-CN" altLang="en-US" sz="2800" b="1" dirty="0">
              <a:solidFill>
                <a:schemeClr val="bg1"/>
              </a:solidFill>
              <a:latin typeface="Raleway" pitchFamily="2" charset="0"/>
              <a:ea typeface="Ralewa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8620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708895" y="625252"/>
            <a:ext cx="1674411" cy="446449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23" r="16678" b="16000"/>
          <a:stretch/>
        </p:blipFill>
        <p:spPr>
          <a:xfrm>
            <a:off x="7205862" y="625252"/>
            <a:ext cx="2232248" cy="2232248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39" r="19373"/>
          <a:stretch/>
        </p:blipFill>
        <p:spPr>
          <a:xfrm>
            <a:off x="2722787" y="625252"/>
            <a:ext cx="2232249" cy="2232248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4962254" y="625252"/>
            <a:ext cx="2232249" cy="223224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2722786" y="2857500"/>
            <a:ext cx="2232249" cy="223224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7194503" y="2857500"/>
            <a:ext cx="2232249" cy="223224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4935984" y="2272725"/>
            <a:ext cx="28803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Raleway" pitchFamily="2" charset="0"/>
                <a:ea typeface="Raleway" pitchFamily="2" charset="0"/>
                <a:cs typeface="Times New Roman" pitchFamily="18" charset="0"/>
              </a:rPr>
              <a:t>Company</a:t>
            </a:r>
            <a:endParaRPr lang="zh-CN" altLang="en-US" sz="2800" b="1" dirty="0">
              <a:solidFill>
                <a:schemeClr val="bg1"/>
              </a:solidFill>
              <a:latin typeface="Raleway" pitchFamily="2" charset="0"/>
              <a:ea typeface="Raleway" pitchFamily="2" charset="0"/>
              <a:cs typeface="Times New Roman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107162" y="356270"/>
            <a:ext cx="1008112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9900" dirty="0">
                <a:solidFill>
                  <a:schemeClr val="bg1"/>
                </a:solidFill>
                <a:latin typeface="华文细黑" pitchFamily="2" charset="-122"/>
                <a:ea typeface="华文细黑" pitchFamily="2" charset="-122"/>
              </a:rPr>
              <a:t>1</a:t>
            </a:r>
            <a:endParaRPr lang="zh-CN" altLang="en-US" sz="19900" dirty="0">
              <a:solidFill>
                <a:schemeClr val="bg1"/>
              </a:solidFill>
              <a:latin typeface="华文细黑" pitchFamily="2" charset="-122"/>
              <a:ea typeface="华文细黑" pitchFamily="2" charset="-122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703736" y="4499565"/>
            <a:ext cx="28803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Raleway" pitchFamily="2" charset="0"/>
                <a:ea typeface="Raleway" pitchFamily="2" charset="0"/>
                <a:cs typeface="Times New Roman" pitchFamily="18" charset="0"/>
              </a:rPr>
              <a:t>E-</a:t>
            </a:r>
            <a:r>
              <a:rPr lang="en-US" altLang="zh-CN" sz="2800" b="1" dirty="0" err="1">
                <a:solidFill>
                  <a:schemeClr val="bg1"/>
                </a:solidFill>
                <a:latin typeface="Raleway" pitchFamily="2" charset="0"/>
                <a:ea typeface="Raleway" pitchFamily="2" charset="0"/>
                <a:cs typeface="Times New Roman" pitchFamily="18" charset="0"/>
              </a:rPr>
              <a:t>tailer</a:t>
            </a:r>
            <a:endParaRPr lang="zh-CN" altLang="en-US" sz="2800" b="1" dirty="0">
              <a:solidFill>
                <a:schemeClr val="bg1"/>
              </a:solidFill>
              <a:latin typeface="Raleway" pitchFamily="2" charset="0"/>
              <a:ea typeface="Raleway" pitchFamily="2" charset="0"/>
              <a:cs typeface="Times New Roman" pitchFamily="18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783856" y="2583110"/>
            <a:ext cx="1008112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9900" dirty="0">
                <a:solidFill>
                  <a:schemeClr val="bg1"/>
                </a:solidFill>
                <a:latin typeface="华文细黑" pitchFamily="2" charset="-122"/>
                <a:ea typeface="华文细黑" pitchFamily="2" charset="-122"/>
              </a:rPr>
              <a:t>2</a:t>
            </a:r>
            <a:endParaRPr lang="zh-CN" altLang="en-US" sz="19900" dirty="0">
              <a:solidFill>
                <a:schemeClr val="bg1"/>
              </a:solidFill>
              <a:latin typeface="华文细黑" pitchFamily="2" charset="-122"/>
              <a:ea typeface="华文细黑" pitchFamily="2" charset="-122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62" b="4917"/>
          <a:stretch/>
        </p:blipFill>
        <p:spPr>
          <a:xfrm>
            <a:off x="4971381" y="2857500"/>
            <a:ext cx="2220889" cy="2232248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7258820" y="4512935"/>
            <a:ext cx="28803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Raleway" pitchFamily="2" charset="0"/>
                <a:ea typeface="Raleway" pitchFamily="2" charset="0"/>
                <a:cs typeface="Times New Roman" pitchFamily="18" charset="0"/>
              </a:rPr>
              <a:t>Retailer</a:t>
            </a:r>
            <a:endParaRPr lang="zh-CN" altLang="en-US" sz="2800" b="1" dirty="0">
              <a:solidFill>
                <a:schemeClr val="bg1"/>
              </a:solidFill>
              <a:latin typeface="Raleway" pitchFamily="2" charset="0"/>
              <a:ea typeface="Raleway" pitchFamily="2" charset="0"/>
              <a:cs typeface="Times New Roman" pitchFamily="18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8176344" y="2596480"/>
            <a:ext cx="1008112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9900" dirty="0">
                <a:solidFill>
                  <a:schemeClr val="bg1"/>
                </a:solidFill>
                <a:latin typeface="华文细黑" pitchFamily="2" charset="-122"/>
                <a:ea typeface="华文细黑" pitchFamily="2" charset="-122"/>
              </a:rPr>
              <a:t>3</a:t>
            </a:r>
            <a:endParaRPr lang="zh-CN" altLang="en-US" sz="19900" dirty="0">
              <a:solidFill>
                <a:schemeClr val="bg1"/>
              </a:solidFill>
              <a:latin typeface="华文细黑" pitchFamily="2" charset="-122"/>
              <a:ea typeface="华文细黑" pitchFamily="2" charset="-122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30362" y="4708158"/>
            <a:ext cx="199484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1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IMPLICATION</a:t>
            </a:r>
            <a:endParaRPr lang="zh-CN" altLang="en-US" sz="21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8620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160000" cy="5715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983656" y="3073524"/>
            <a:ext cx="2232248" cy="1080120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983656" y="3289549"/>
            <a:ext cx="22322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Raleway" pitchFamily="2" charset="0"/>
                <a:ea typeface="Raleway" pitchFamily="2" charset="0"/>
              </a:rPr>
              <a:t>Investment-based Perspective</a:t>
            </a:r>
            <a:endParaRPr lang="zh-CN" altLang="en-US" b="1" dirty="0">
              <a:solidFill>
                <a:schemeClr val="bg1"/>
              </a:solidFill>
              <a:latin typeface="Raleway" pitchFamily="2" charset="0"/>
              <a:ea typeface="Ralewa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6297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五角星 4"/>
          <p:cNvSpPr/>
          <p:nvPr/>
        </p:nvSpPr>
        <p:spPr>
          <a:xfrm rot="20877650">
            <a:off x="-428439" y="-3365536"/>
            <a:ext cx="10672409" cy="10672409"/>
          </a:xfrm>
          <a:prstGeom prst="star5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495824" y="843558"/>
            <a:ext cx="3168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Impact" pitchFamily="34" charset="0"/>
              </a:rPr>
              <a:t>April, 2012</a:t>
            </a:r>
            <a:endParaRPr lang="zh-CN" altLang="en-US" dirty="0">
              <a:solidFill>
                <a:schemeClr val="bg1"/>
              </a:solidFill>
              <a:latin typeface="Impact" pitchFamily="34" charset="0"/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>
            <a:off x="3505349" y="1557878"/>
            <a:ext cx="35283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PRESENTED BY LIU BIN, PCA_APG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505349" y="2346434"/>
            <a:ext cx="29523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Raleway" pitchFamily="2" charset="0"/>
                <a:ea typeface="Raleway" pitchFamily="2" charset="0"/>
              </a:rPr>
              <a:t>THANKS!</a:t>
            </a:r>
            <a:endParaRPr lang="zh-CN" altLang="en-US" sz="4000" dirty="0">
              <a:solidFill>
                <a:schemeClr val="bg1"/>
              </a:solidFill>
              <a:latin typeface="Raleway" pitchFamily="2" charset="0"/>
              <a:ea typeface="Raleway" pitchFamily="2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505350" y="1212890"/>
            <a:ext cx="3662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E-COMMERCE</a:t>
            </a:r>
            <a:endParaRPr lang="zh-CN" altLang="en-US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10248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任意多边形 2"/>
          <p:cNvSpPr/>
          <p:nvPr/>
        </p:nvSpPr>
        <p:spPr>
          <a:xfrm>
            <a:off x="1868764" y="2455215"/>
            <a:ext cx="497417" cy="547326"/>
          </a:xfrm>
          <a:custGeom>
            <a:avLst/>
            <a:gdLst>
              <a:gd name="connsiteX0" fmla="*/ 0 w 561975"/>
              <a:gd name="connsiteY0" fmla="*/ 0 h 547688"/>
              <a:gd name="connsiteX1" fmla="*/ 552450 w 561975"/>
              <a:gd name="connsiteY1" fmla="*/ 547688 h 547688"/>
              <a:gd name="connsiteX2" fmla="*/ 561975 w 561975"/>
              <a:gd name="connsiteY2" fmla="*/ 0 h 547688"/>
              <a:gd name="connsiteX3" fmla="*/ 0 w 561975"/>
              <a:gd name="connsiteY3" fmla="*/ 0 h 547688"/>
              <a:gd name="connsiteX0" fmla="*/ 0 w 576263"/>
              <a:gd name="connsiteY0" fmla="*/ 0 h 547688"/>
              <a:gd name="connsiteX1" fmla="*/ 566738 w 576263"/>
              <a:gd name="connsiteY1" fmla="*/ 547688 h 547688"/>
              <a:gd name="connsiteX2" fmla="*/ 576263 w 576263"/>
              <a:gd name="connsiteY2" fmla="*/ 0 h 547688"/>
              <a:gd name="connsiteX3" fmla="*/ 0 w 576263"/>
              <a:gd name="connsiteY3" fmla="*/ 0 h 547688"/>
              <a:gd name="connsiteX0" fmla="*/ 0 w 576263"/>
              <a:gd name="connsiteY0" fmla="*/ 0 h 571500"/>
              <a:gd name="connsiteX1" fmla="*/ 566738 w 576263"/>
              <a:gd name="connsiteY1" fmla="*/ 571500 h 571500"/>
              <a:gd name="connsiteX2" fmla="*/ 576263 w 576263"/>
              <a:gd name="connsiteY2" fmla="*/ 0 h 571500"/>
              <a:gd name="connsiteX3" fmla="*/ 0 w 576263"/>
              <a:gd name="connsiteY3" fmla="*/ 0 h 571500"/>
              <a:gd name="connsiteX0" fmla="*/ 0 w 576263"/>
              <a:gd name="connsiteY0" fmla="*/ 0 h 576263"/>
              <a:gd name="connsiteX1" fmla="*/ 571335 w 576263"/>
              <a:gd name="connsiteY1" fmla="*/ 576263 h 576263"/>
              <a:gd name="connsiteX2" fmla="*/ 576263 w 576263"/>
              <a:gd name="connsiteY2" fmla="*/ 0 h 576263"/>
              <a:gd name="connsiteX3" fmla="*/ 0 w 576263"/>
              <a:gd name="connsiteY3" fmla="*/ 0 h 576263"/>
              <a:gd name="connsiteX0" fmla="*/ 0 w 576448"/>
              <a:gd name="connsiteY0" fmla="*/ 0 h 576263"/>
              <a:gd name="connsiteX1" fmla="*/ 575933 w 576448"/>
              <a:gd name="connsiteY1" fmla="*/ 576263 h 576263"/>
              <a:gd name="connsiteX2" fmla="*/ 576263 w 576448"/>
              <a:gd name="connsiteY2" fmla="*/ 0 h 576263"/>
              <a:gd name="connsiteX3" fmla="*/ 0 w 576448"/>
              <a:gd name="connsiteY3" fmla="*/ 0 h 5762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6448" h="576263">
                <a:moveTo>
                  <a:pt x="0" y="0"/>
                </a:moveTo>
                <a:lnTo>
                  <a:pt x="575933" y="576263"/>
                </a:lnTo>
                <a:cubicBezTo>
                  <a:pt x="577576" y="384175"/>
                  <a:pt x="574620" y="192088"/>
                  <a:pt x="576263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6194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197" tIns="38098" rIns="76197" bIns="38098"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2360083" y="2458221"/>
            <a:ext cx="7799917" cy="547688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9994" tIns="0" rIns="149994" bIns="0" anchor="ctr"/>
          <a:lstStyle/>
          <a:p>
            <a:pPr algn="ctr">
              <a:defRPr/>
            </a:pPr>
            <a:r>
              <a:rPr lang="en-US" altLang="zh-CN" sz="23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Meiryo" panose="020B0604030504040204" pitchFamily="34" charset="-128"/>
              </a:rPr>
              <a:t>www.PPTBZ.com</a:t>
            </a:r>
            <a:endParaRPr lang="zh-CN" altLang="en-US" sz="2300" dirty="0">
              <a:solidFill>
                <a:srgbClr val="CEEAB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Meiryo" panose="020B0604030504040204" pitchFamily="34" charset="-128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" y="1818411"/>
            <a:ext cx="7760230" cy="64606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zh-CN" altLang="en-US" sz="2700" spc="167" dirty="0">
                <a:solidFill>
                  <a:srgbClr val="FFFFFF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zh-CN" altLang="en-US" sz="2700" spc="167" dirty="0">
                <a:solidFill>
                  <a:srgbClr val="FFFFFF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</a:t>
            </a:r>
            <a:r>
              <a:rPr lang="zh-CN" altLang="en-US" sz="2300" spc="167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更</a:t>
            </a:r>
            <a:r>
              <a:rPr lang="zh-CN" altLang="en-US" sz="2300" spc="167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多精品</a:t>
            </a:r>
            <a:r>
              <a:rPr lang="en-US" altLang="zh-CN" sz="2300" spc="167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2300" spc="167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资源尽在</a:t>
            </a:r>
            <a:r>
              <a:rPr lang="en-US" altLang="zh-CN" sz="2300" spc="167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—PPT</a:t>
            </a:r>
            <a:r>
              <a:rPr lang="zh-CN" altLang="en-US" sz="2300" spc="167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宝藏！</a:t>
            </a:r>
            <a:endParaRPr lang="zh-CN" altLang="en-US" sz="2300" spc="167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直角三角形 5"/>
          <p:cNvSpPr/>
          <p:nvPr/>
        </p:nvSpPr>
        <p:spPr>
          <a:xfrm>
            <a:off x="7760229" y="1815044"/>
            <a:ext cx="711418" cy="649431"/>
          </a:xfrm>
          <a:prstGeom prst="rtTriangle">
            <a:avLst/>
          </a:prstGeom>
          <a:solidFill>
            <a:srgbClr val="007C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197" tIns="38098" rIns="76197" bIns="38098"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2151525" y="3267519"/>
            <a:ext cx="5755341" cy="1410643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76197" tIns="38098" rIns="76197" bIns="38098" rtlCol="0" anchor="ctr"/>
          <a:lstStyle/>
          <a:p>
            <a:pPr>
              <a:lnSpc>
                <a:spcPts val="2000"/>
              </a:lnSpc>
            </a:pPr>
            <a:r>
              <a:rPr lang="en-US" altLang="zh-CN" sz="10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1000" kern="0" dirty="0">
              <a:solidFill>
                <a:srgbClr val="EEECE1">
                  <a:lumMod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2899" y="3332091"/>
            <a:ext cx="2857143" cy="846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475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83456" y="5226053"/>
            <a:ext cx="611560" cy="32003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52591" y="5167433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latin typeface="Raleway" pitchFamily="2" charset="0"/>
                <a:ea typeface="Raleway" pitchFamily="2" charset="0"/>
              </a:rPr>
              <a:t>2</a:t>
            </a:r>
            <a:endParaRPr lang="zh-CN" altLang="en-US" b="1" dirty="0">
              <a:solidFill>
                <a:schemeClr val="bg1"/>
              </a:solidFill>
              <a:latin typeface="Raleway" pitchFamily="2" charset="0"/>
              <a:ea typeface="Raleway" pitchFamily="2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127672" y="441260"/>
            <a:ext cx="8032328" cy="4416462"/>
          </a:xfrm>
          <a:custGeom>
            <a:avLst/>
            <a:gdLst>
              <a:gd name="connsiteX0" fmla="*/ 0 w 7884368"/>
              <a:gd name="connsiteY0" fmla="*/ 0 h 3744416"/>
              <a:gd name="connsiteX1" fmla="*/ 7884368 w 7884368"/>
              <a:gd name="connsiteY1" fmla="*/ 0 h 3744416"/>
              <a:gd name="connsiteX2" fmla="*/ 7884368 w 7884368"/>
              <a:gd name="connsiteY2" fmla="*/ 3744416 h 3744416"/>
              <a:gd name="connsiteX3" fmla="*/ 0 w 7884368"/>
              <a:gd name="connsiteY3" fmla="*/ 3744416 h 3744416"/>
              <a:gd name="connsiteX4" fmla="*/ 0 w 7884368"/>
              <a:gd name="connsiteY4" fmla="*/ 0 h 3744416"/>
              <a:gd name="connsiteX0" fmla="*/ 0 w 7884368"/>
              <a:gd name="connsiteY0" fmla="*/ 0 h 3744416"/>
              <a:gd name="connsiteX1" fmla="*/ 7884368 w 7884368"/>
              <a:gd name="connsiteY1" fmla="*/ 0 h 3744416"/>
              <a:gd name="connsiteX2" fmla="*/ 7884368 w 7884368"/>
              <a:gd name="connsiteY2" fmla="*/ 3744416 h 3744416"/>
              <a:gd name="connsiteX3" fmla="*/ 750771 w 7884368"/>
              <a:gd name="connsiteY3" fmla="*/ 2916644 h 3744416"/>
              <a:gd name="connsiteX4" fmla="*/ 0 w 7884368"/>
              <a:gd name="connsiteY4" fmla="*/ 0 h 3744416"/>
              <a:gd name="connsiteX0" fmla="*/ 0 w 7884368"/>
              <a:gd name="connsiteY0" fmla="*/ 0 h 3744416"/>
              <a:gd name="connsiteX1" fmla="*/ 7884368 w 7884368"/>
              <a:gd name="connsiteY1" fmla="*/ 0 h 3744416"/>
              <a:gd name="connsiteX2" fmla="*/ 7884368 w 7884368"/>
              <a:gd name="connsiteY2" fmla="*/ 3744416 h 3744416"/>
              <a:gd name="connsiteX3" fmla="*/ 721895 w 7884368"/>
              <a:gd name="connsiteY3" fmla="*/ 3426783 h 3744416"/>
              <a:gd name="connsiteX4" fmla="*/ 0 w 7884368"/>
              <a:gd name="connsiteY4" fmla="*/ 0 h 3744416"/>
              <a:gd name="connsiteX0" fmla="*/ 0 w 7566734"/>
              <a:gd name="connsiteY0" fmla="*/ 134753 h 3744416"/>
              <a:gd name="connsiteX1" fmla="*/ 7566734 w 7566734"/>
              <a:gd name="connsiteY1" fmla="*/ 0 h 3744416"/>
              <a:gd name="connsiteX2" fmla="*/ 7566734 w 7566734"/>
              <a:gd name="connsiteY2" fmla="*/ 3744416 h 3744416"/>
              <a:gd name="connsiteX3" fmla="*/ 404261 w 7566734"/>
              <a:gd name="connsiteY3" fmla="*/ 3426783 h 3744416"/>
              <a:gd name="connsiteX4" fmla="*/ 0 w 7566734"/>
              <a:gd name="connsiteY4" fmla="*/ 134753 h 3744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66734" h="3744416">
                <a:moveTo>
                  <a:pt x="0" y="134753"/>
                </a:moveTo>
                <a:lnTo>
                  <a:pt x="7566734" y="0"/>
                </a:lnTo>
                <a:lnTo>
                  <a:pt x="7566734" y="3744416"/>
                </a:lnTo>
                <a:lnTo>
                  <a:pt x="404261" y="3426783"/>
                </a:lnTo>
                <a:lnTo>
                  <a:pt x="0" y="134753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TextBox 6"/>
          <p:cNvSpPr txBox="1"/>
          <p:nvPr/>
        </p:nvSpPr>
        <p:spPr>
          <a:xfrm>
            <a:off x="7058801" y="208818"/>
            <a:ext cx="367240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dirty="0">
                <a:solidFill>
                  <a:schemeClr val="bg1"/>
                </a:solidFill>
                <a:latin typeface="Balham" pitchFamily="2" charset="0"/>
                <a:ea typeface="Verdana" pitchFamily="34" charset="0"/>
                <a:cs typeface="Verdana" pitchFamily="34" charset="0"/>
              </a:rPr>
              <a:t>Agenda</a:t>
            </a:r>
            <a:endParaRPr lang="zh-CN" altLang="en-US" sz="6000" dirty="0">
              <a:solidFill>
                <a:schemeClr val="bg1"/>
              </a:solidFill>
              <a:latin typeface="Balham" pitchFamily="2" charset="0"/>
              <a:cs typeface="Verdana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847752" y="2212330"/>
            <a:ext cx="604725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OVERVIEW				</a:t>
            </a:r>
            <a:r>
              <a:rPr lang="en-US" altLang="zh-CN" sz="1600" dirty="0">
                <a:solidFill>
                  <a:schemeClr val="bg1"/>
                </a:solidFill>
                <a:latin typeface="Impact" pitchFamily="34" charset="0"/>
                <a:ea typeface="微软雅黑" pitchFamily="34" charset="-122"/>
              </a:rPr>
              <a:t>15’</a:t>
            </a:r>
          </a:p>
          <a:p>
            <a:r>
              <a:rPr lang="en-US" altLang="zh-CN" sz="1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ONLINE PURCHASE			</a:t>
            </a:r>
            <a:r>
              <a:rPr lang="en-US" altLang="zh-CN" sz="1600" dirty="0">
                <a:solidFill>
                  <a:schemeClr val="bg1"/>
                </a:solidFill>
                <a:latin typeface="Impact" pitchFamily="34" charset="0"/>
                <a:ea typeface="微软雅黑" pitchFamily="34" charset="-122"/>
              </a:rPr>
              <a:t>20’</a:t>
            </a:r>
          </a:p>
          <a:p>
            <a:r>
              <a:rPr lang="en-US" altLang="zh-CN" sz="1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FIRM-BASED PERSPECTIVE 			</a:t>
            </a:r>
            <a:r>
              <a:rPr lang="en-US" altLang="zh-CN" sz="1600" dirty="0">
                <a:solidFill>
                  <a:schemeClr val="bg1"/>
                </a:solidFill>
                <a:latin typeface="Impact" pitchFamily="34" charset="0"/>
                <a:ea typeface="微软雅黑" pitchFamily="34" charset="-122"/>
              </a:rPr>
              <a:t>10’</a:t>
            </a:r>
          </a:p>
          <a:p>
            <a:r>
              <a:rPr lang="en-US" altLang="zh-CN" sz="1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INVESTMENT-BASED PERSPECTIVE		</a:t>
            </a:r>
            <a:r>
              <a:rPr lang="en-US" altLang="zh-CN" sz="1600" dirty="0">
                <a:solidFill>
                  <a:schemeClr val="bg1"/>
                </a:solidFill>
                <a:latin typeface="Impact" pitchFamily="34" charset="0"/>
                <a:ea typeface="微软雅黑" pitchFamily="34" charset="-122"/>
              </a:rPr>
              <a:t>10’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497337" y="2212330"/>
            <a:ext cx="50405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6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en-US" altLang="zh-CN" dirty="0"/>
              <a:t>03</a:t>
            </a:r>
          </a:p>
          <a:p>
            <a:r>
              <a:rPr lang="en-US" altLang="zh-CN" dirty="0"/>
              <a:t>08</a:t>
            </a:r>
          </a:p>
          <a:p>
            <a:r>
              <a:rPr lang="en-US" altLang="zh-CN" dirty="0"/>
              <a:t>09</a:t>
            </a:r>
          </a:p>
          <a:p>
            <a:r>
              <a:rPr lang="en-US" altLang="zh-CN" dirty="0"/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1090659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 rot="20201738">
            <a:off x="-352155" y="431549"/>
            <a:ext cx="4489269" cy="40221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Definition of E-commerce</a:t>
            </a:r>
            <a:endParaRPr lang="zh-CN" altLang="en-US" sz="16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5758092" y="1347614"/>
            <a:ext cx="1440160" cy="144016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Impact" pitchFamily="34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039592" y="1883028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互联网</a:t>
            </a:r>
          </a:p>
        </p:txBody>
      </p:sp>
      <p:sp>
        <p:nvSpPr>
          <p:cNvPr id="11" name="椭圆 10"/>
          <p:cNvSpPr/>
          <p:nvPr/>
        </p:nvSpPr>
        <p:spPr>
          <a:xfrm>
            <a:off x="7600280" y="1992815"/>
            <a:ext cx="1224136" cy="1224136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Impact" pitchFamily="34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7668743" y="2420217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商业模式</a:t>
            </a:r>
          </a:p>
        </p:txBody>
      </p:sp>
      <p:sp>
        <p:nvSpPr>
          <p:cNvPr id="13" name="椭圆 12"/>
          <p:cNvSpPr/>
          <p:nvPr/>
        </p:nvSpPr>
        <p:spPr>
          <a:xfrm>
            <a:off x="6376144" y="3003798"/>
            <a:ext cx="1224136" cy="122413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Impact" pitchFamily="34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6318801" y="3431200"/>
            <a:ext cx="13388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Tahoma" pitchFamily="34" charset="0"/>
              </a:rPr>
              <a:t>虚拟数字化</a:t>
            </a:r>
            <a:endParaRPr lang="zh-CN" altLang="en-US" dirty="0">
              <a:solidFill>
                <a:schemeClr val="bg1"/>
              </a:solidFill>
              <a:latin typeface="Impact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28953" y="2281436"/>
            <a:ext cx="1702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定义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31528" y="2281475"/>
            <a:ext cx="298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[</a:t>
            </a:r>
            <a:endParaRPr lang="zh-CN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200397" y="2281475"/>
            <a:ext cx="298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]</a:t>
            </a:r>
            <a:endParaRPr lang="zh-CN" altLang="en-US" dirty="0"/>
          </a:p>
        </p:txBody>
      </p:sp>
      <p:sp>
        <p:nvSpPr>
          <p:cNvPr id="18" name="矩形 17"/>
          <p:cNvSpPr/>
          <p:nvPr/>
        </p:nvSpPr>
        <p:spPr>
          <a:xfrm>
            <a:off x="831528" y="2791952"/>
            <a:ext cx="494858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>
                <a:latin typeface="微软雅黑" pitchFamily="34" charset="-122"/>
                <a:ea typeface="微软雅黑" pitchFamily="34" charset="-122"/>
                <a:cs typeface="Tahoma" pitchFamily="34" charset="0"/>
              </a:rPr>
              <a:t>电子商务是基于互联网及移动互联网诞生的一种全新的商业模式，用户不需要进入实体店面，通过虚拟数字化电子方式完成交易。</a:t>
            </a:r>
            <a:endParaRPr lang="en-US" altLang="zh-CN" sz="1400" dirty="0">
              <a:latin typeface="微软雅黑" pitchFamily="34" charset="-122"/>
              <a:ea typeface="微软雅黑" pitchFamily="34" charset="-122"/>
              <a:cs typeface="Tahoma" pitchFamily="34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183456" y="5226053"/>
            <a:ext cx="611560" cy="32003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552591" y="5167433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latin typeface="Raleway" pitchFamily="2" charset="0"/>
                <a:ea typeface="Raleway" pitchFamily="2" charset="0"/>
              </a:rPr>
              <a:t>3</a:t>
            </a:r>
            <a:endParaRPr lang="zh-CN" altLang="en-US" b="1" dirty="0">
              <a:solidFill>
                <a:schemeClr val="bg1"/>
              </a:solidFill>
              <a:latin typeface="Raleway" pitchFamily="2" charset="0"/>
              <a:ea typeface="Ralewa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2043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32"/>
          <p:cNvSpPr/>
          <p:nvPr/>
        </p:nvSpPr>
        <p:spPr>
          <a:xfrm>
            <a:off x="831528" y="1183884"/>
            <a:ext cx="5112568" cy="410445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/>
          <p:cNvSpPr/>
          <p:nvPr/>
        </p:nvSpPr>
        <p:spPr>
          <a:xfrm>
            <a:off x="6376144" y="1183884"/>
            <a:ext cx="2865806" cy="410445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1048751" y="0"/>
            <a:ext cx="286834" cy="55324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316536" y="247412"/>
            <a:ext cx="46085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Raleway" pitchFamily="2" charset="0"/>
                <a:cs typeface="Arial" pitchFamily="34" charset="0"/>
              </a:rPr>
              <a:t>E-COMMERCE: PAST, NOW &amp; FUTURE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ea typeface="Raleway" pitchFamily="2" charset="0"/>
              <a:cs typeface="Arial" pitchFamily="34" charset="0"/>
            </a:endParaRPr>
          </a:p>
        </p:txBody>
      </p:sp>
      <p:graphicFrame>
        <p:nvGraphicFramePr>
          <p:cNvPr id="13" name="图表 12"/>
          <p:cNvGraphicFramePr/>
          <p:nvPr>
            <p:extLst>
              <p:ext uri="{D42A27DB-BD31-4B8C-83A1-F6EECF244321}">
                <p14:modId xmlns:p14="http://schemas.microsoft.com/office/powerpoint/2010/main" val="2930774308"/>
              </p:ext>
            </p:extLst>
          </p:nvPr>
        </p:nvGraphicFramePr>
        <p:xfrm>
          <a:off x="831528" y="2137420"/>
          <a:ext cx="5696050" cy="31683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1" name="矩形 20"/>
          <p:cNvSpPr/>
          <p:nvPr/>
        </p:nvSpPr>
        <p:spPr>
          <a:xfrm>
            <a:off x="6664176" y="2719378"/>
            <a:ext cx="1008112" cy="193832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8032328" y="2145596"/>
            <a:ext cx="1008112" cy="251210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6664176" y="4657701"/>
            <a:ext cx="25777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电子商务拉动网络经济</a:t>
            </a:r>
            <a:r>
              <a:rPr lang="en-US" altLang="zh-CN" b="1" dirty="0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</a:rPr>
              <a:t>19.7%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的增长，贡献率最高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808192" y="3079417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2009</a:t>
            </a:r>
            <a:endParaRPr lang="zh-CN" altLang="en-US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233838" y="3079417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2010</a:t>
            </a:r>
            <a:endParaRPr lang="zh-CN" altLang="en-US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6761590" y="3445189"/>
            <a:ext cx="8386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25.9%</a:t>
            </a:r>
            <a:endParaRPr lang="zh-CN" altLang="en-US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8188607" y="3453971"/>
            <a:ext cx="8386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34.2%</a:t>
            </a:r>
            <a:endParaRPr lang="zh-CN" altLang="en-US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1037504" y="4549676"/>
            <a:ext cx="478802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latin typeface="微软雅黑" pitchFamily="34" charset="-122"/>
                <a:ea typeface="微软雅黑" pitchFamily="34" charset="-122"/>
              </a:rPr>
              <a:t>2010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年中国电子商务整体交易规模达到</a:t>
            </a:r>
            <a:r>
              <a:rPr lang="en-US" altLang="zh-CN" sz="1400" dirty="0">
                <a:latin typeface="微软雅黑" pitchFamily="34" charset="-122"/>
                <a:ea typeface="微软雅黑" pitchFamily="34" charset="-122"/>
              </a:rPr>
              <a:t>4.8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万亿，较</a:t>
            </a:r>
            <a:r>
              <a:rPr lang="en-US" altLang="zh-CN" sz="1400" dirty="0">
                <a:latin typeface="微软雅黑" pitchFamily="34" charset="-122"/>
                <a:ea typeface="微软雅黑" pitchFamily="34" charset="-122"/>
              </a:rPr>
              <a:t>2009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年增长</a:t>
            </a:r>
            <a:r>
              <a:rPr lang="en-US" altLang="zh-CN" sz="1400" dirty="0">
                <a:latin typeface="微软雅黑" pitchFamily="34" charset="-122"/>
                <a:ea typeface="微软雅黑" pitchFamily="34" charset="-122"/>
              </a:rPr>
              <a:t>32.4%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。</a:t>
            </a:r>
            <a:r>
              <a:rPr lang="en-US" altLang="zh-CN" sz="1400" dirty="0">
                <a:latin typeface="微软雅黑" pitchFamily="34" charset="-122"/>
                <a:ea typeface="微软雅黑" pitchFamily="34" charset="-122"/>
              </a:rPr>
              <a:t>2011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年前三年中国电子商务市场交易规模总额已超过</a:t>
            </a:r>
            <a:r>
              <a:rPr lang="en-US" altLang="zh-CN" sz="1400" dirty="0">
                <a:latin typeface="微软雅黑" pitchFamily="34" charset="-122"/>
                <a:ea typeface="微软雅黑" pitchFamily="34" charset="-122"/>
              </a:rPr>
              <a:t>2010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年全年的水平。</a:t>
            </a:r>
          </a:p>
        </p:txBody>
      </p:sp>
      <p:sp>
        <p:nvSpPr>
          <p:cNvPr id="34" name="矩形 33"/>
          <p:cNvSpPr/>
          <p:nvPr/>
        </p:nvSpPr>
        <p:spPr>
          <a:xfrm>
            <a:off x="831528" y="1183885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b="1" dirty="0"/>
              <a:t>EXPONENTIAL</a:t>
            </a:r>
          </a:p>
          <a:p>
            <a:r>
              <a:rPr lang="en-US" altLang="zh-CN" b="1" dirty="0"/>
              <a:t>GROWTH</a:t>
            </a:r>
          </a:p>
        </p:txBody>
      </p:sp>
      <p:sp>
        <p:nvSpPr>
          <p:cNvPr id="35" name="矩形 34"/>
          <p:cNvSpPr/>
          <p:nvPr/>
        </p:nvSpPr>
        <p:spPr>
          <a:xfrm>
            <a:off x="6376144" y="1180109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b="1" dirty="0"/>
              <a:t>INCREASING</a:t>
            </a:r>
          </a:p>
          <a:p>
            <a:r>
              <a:rPr lang="en-US" altLang="zh-CN" b="1" dirty="0"/>
              <a:t>IMPORTANCE</a:t>
            </a:r>
            <a:endParaRPr lang="zh-CN" altLang="en-US" dirty="0"/>
          </a:p>
        </p:txBody>
      </p:sp>
      <p:sp>
        <p:nvSpPr>
          <p:cNvPr id="38" name="矩形 37"/>
          <p:cNvSpPr/>
          <p:nvPr/>
        </p:nvSpPr>
        <p:spPr>
          <a:xfrm>
            <a:off x="5844578" y="1183884"/>
            <a:ext cx="99518" cy="35314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/>
          <p:cNvSpPr/>
          <p:nvPr/>
        </p:nvSpPr>
        <p:spPr>
          <a:xfrm>
            <a:off x="9131269" y="1177446"/>
            <a:ext cx="99518" cy="35314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6708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 descr="C:\Users\LINCOLN\Desktop\e-commerce\Enterprise-e-Commerc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5744" y="1867125"/>
            <a:ext cx="1433512" cy="1900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9" name="图表 8"/>
          <p:cNvGraphicFramePr/>
          <p:nvPr>
            <p:extLst>
              <p:ext uri="{D42A27DB-BD31-4B8C-83A1-F6EECF244321}">
                <p14:modId xmlns:p14="http://schemas.microsoft.com/office/powerpoint/2010/main" val="51648839"/>
              </p:ext>
            </p:extLst>
          </p:nvPr>
        </p:nvGraphicFramePr>
        <p:xfrm>
          <a:off x="255464" y="439738"/>
          <a:ext cx="6478936" cy="66247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4" name="矩形 13"/>
          <p:cNvSpPr/>
          <p:nvPr/>
        </p:nvSpPr>
        <p:spPr>
          <a:xfrm>
            <a:off x="1048751" y="0"/>
            <a:ext cx="286834" cy="55324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1316536" y="247412"/>
            <a:ext cx="46085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Raleway" pitchFamily="2" charset="0"/>
                <a:cs typeface="Arial" pitchFamily="34" charset="0"/>
              </a:rPr>
              <a:t>E-COMMERCE: B2B, B2C, C2C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ea typeface="Raleway" pitchFamily="2" charset="0"/>
              <a:cs typeface="Arial" pitchFamily="34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5800080" y="1974240"/>
            <a:ext cx="3096344" cy="19633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5800080" y="2539913"/>
            <a:ext cx="3096344" cy="523220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B2B</a:t>
            </a:r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将仍然是未来电子商务交易规模的最主要组成部分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799206" y="3187985"/>
            <a:ext cx="3097219" cy="523220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个人消费领域的网上交易规模增速略快于</a:t>
            </a:r>
            <a:r>
              <a:rPr lang="en-US" altLang="zh-CN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B2B</a:t>
            </a:r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电子商务市场</a:t>
            </a:r>
          </a:p>
        </p:txBody>
      </p:sp>
      <p:sp>
        <p:nvSpPr>
          <p:cNvPr id="17" name="矩形 16"/>
          <p:cNvSpPr/>
          <p:nvPr/>
        </p:nvSpPr>
        <p:spPr>
          <a:xfrm>
            <a:off x="8796906" y="1964281"/>
            <a:ext cx="99518" cy="35314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5799206" y="1974239"/>
            <a:ext cx="1441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HIGHLIGHTS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76891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/>
          <p:cNvSpPr/>
          <p:nvPr/>
        </p:nvSpPr>
        <p:spPr>
          <a:xfrm>
            <a:off x="3567832" y="671860"/>
            <a:ext cx="5832648" cy="49380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687514" y="671860"/>
            <a:ext cx="2664295" cy="244827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479600" y="-2115745"/>
            <a:ext cx="4032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Identify key drivers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12560994" y="-3119164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/>
              <a:t>The years 2007 through 2010 saw rapid growth in the number of consumers going online.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688020" y="671860"/>
            <a:ext cx="22317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Internet is affordable </a:t>
            </a:r>
            <a:endParaRPr lang="zh-CN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143896" y="-1746413"/>
            <a:ext cx="273630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shipping—$1 on average to ship a, versus $6 in the United States.</a:t>
            </a:r>
            <a:endParaRPr lang="zh-CN" altLang="en-US" dirty="0"/>
          </a:p>
        </p:txBody>
      </p:sp>
      <p:graphicFrame>
        <p:nvGraphicFramePr>
          <p:cNvPr id="9" name="图表 8"/>
          <p:cNvGraphicFramePr/>
          <p:nvPr>
            <p:extLst>
              <p:ext uri="{D42A27DB-BD31-4B8C-83A1-F6EECF244321}">
                <p14:modId xmlns:p14="http://schemas.microsoft.com/office/powerpoint/2010/main" val="2170060318"/>
              </p:ext>
            </p:extLst>
          </p:nvPr>
        </p:nvGraphicFramePr>
        <p:xfrm>
          <a:off x="716621" y="1252093"/>
          <a:ext cx="3256901" cy="226450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1" name="矩形 10"/>
          <p:cNvSpPr/>
          <p:nvPr/>
        </p:nvSpPr>
        <p:spPr>
          <a:xfrm>
            <a:off x="687512" y="3161638"/>
            <a:ext cx="2664296" cy="244827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687513" y="3183125"/>
            <a:ext cx="196573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China’s low cost of shipping</a:t>
            </a:r>
          </a:p>
        </p:txBody>
      </p:sp>
      <p:graphicFrame>
        <p:nvGraphicFramePr>
          <p:cNvPr id="13" name="图表 12"/>
          <p:cNvGraphicFramePr/>
          <p:nvPr>
            <p:extLst>
              <p:ext uri="{D42A27DB-BD31-4B8C-83A1-F6EECF244321}">
                <p14:modId xmlns:p14="http://schemas.microsoft.com/office/powerpoint/2010/main" val="818448078"/>
              </p:ext>
            </p:extLst>
          </p:nvPr>
        </p:nvGraphicFramePr>
        <p:xfrm>
          <a:off x="688021" y="3655101"/>
          <a:ext cx="3256901" cy="226450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5" name="矩形 14"/>
          <p:cNvSpPr/>
          <p:nvPr/>
        </p:nvSpPr>
        <p:spPr>
          <a:xfrm>
            <a:off x="687512" y="3769964"/>
            <a:ext cx="11773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微软雅黑" pitchFamily="34" charset="-122"/>
                <a:ea typeface="微软雅黑" pitchFamily="34" charset="-122"/>
              </a:rPr>
              <a:t>1-kilogram parcel cost</a:t>
            </a:r>
          </a:p>
          <a:p>
            <a:r>
              <a:rPr lang="en-US" altLang="zh-CN" sz="1200" dirty="0">
                <a:latin typeface="微软雅黑" pitchFamily="34" charset="-122"/>
                <a:ea typeface="微软雅黑" pitchFamily="34" charset="-122"/>
              </a:rPr>
              <a:t>($)</a:t>
            </a:r>
            <a:endParaRPr lang="zh-CN" altLang="en-US" sz="1200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456" y="6961956"/>
            <a:ext cx="10929800" cy="7069673"/>
          </a:xfrm>
          <a:prstGeom prst="rect">
            <a:avLst/>
          </a:prstGeom>
        </p:spPr>
      </p:pic>
      <p:graphicFrame>
        <p:nvGraphicFramePr>
          <p:cNvPr id="20" name="图表 19"/>
          <p:cNvGraphicFramePr/>
          <p:nvPr>
            <p:extLst>
              <p:ext uri="{D42A27DB-BD31-4B8C-83A1-F6EECF244321}">
                <p14:modId xmlns:p14="http://schemas.microsoft.com/office/powerpoint/2010/main" val="383472409"/>
              </p:ext>
            </p:extLst>
          </p:nvPr>
        </p:nvGraphicFramePr>
        <p:xfrm>
          <a:off x="3701101" y="1545910"/>
          <a:ext cx="5688631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22" name="矩形 21"/>
          <p:cNvSpPr/>
          <p:nvPr/>
        </p:nvSpPr>
        <p:spPr>
          <a:xfrm>
            <a:off x="3580143" y="708735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Exponential Growth</a:t>
            </a:r>
          </a:p>
          <a:p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 New Internet Users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9300962" y="673619"/>
            <a:ext cx="99518" cy="35314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687512" y="1033660"/>
            <a:ext cx="11773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微软雅黑" pitchFamily="34" charset="-122"/>
                <a:ea typeface="微软雅黑" pitchFamily="34" charset="-122"/>
              </a:rPr>
              <a:t>Internet cost</a:t>
            </a:r>
          </a:p>
          <a:p>
            <a:r>
              <a:rPr lang="en-US" altLang="zh-CN" sz="1200" dirty="0">
                <a:latin typeface="微软雅黑" pitchFamily="34" charset="-122"/>
                <a:ea typeface="微软雅黑" pitchFamily="34" charset="-122"/>
              </a:rPr>
              <a:t>per month ($)</a:t>
            </a:r>
            <a:endParaRPr lang="zh-CN" altLang="en-US" sz="12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508001" y="276622"/>
            <a:ext cx="827585" cy="27662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1316536" y="234712"/>
            <a:ext cx="46085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Raleway" pitchFamily="2" charset="0"/>
                <a:cs typeface="Arial" pitchFamily="34" charset="0"/>
              </a:rPr>
              <a:t>E-COMMERCE: UNDERLYING DRYERS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ea typeface="Raleway" pitchFamily="2" charset="0"/>
              <a:cs typeface="Arial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268862" y="1459732"/>
            <a:ext cx="13151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Millions of People</a:t>
            </a:r>
            <a:endParaRPr lang="zh-CN" altLang="en-US" sz="1200" dirty="0"/>
          </a:p>
        </p:txBody>
      </p:sp>
      <p:cxnSp>
        <p:nvCxnSpPr>
          <p:cNvPr id="29" name="直接连接符 28"/>
          <p:cNvCxnSpPr/>
          <p:nvPr/>
        </p:nvCxnSpPr>
        <p:spPr>
          <a:xfrm>
            <a:off x="4319354" y="3494814"/>
            <a:ext cx="4981608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>
            <a:off x="4268862" y="2713484"/>
            <a:ext cx="4981608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4268862" y="3122689"/>
            <a:ext cx="4981608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等腰三角形 32"/>
          <p:cNvSpPr/>
          <p:nvPr/>
        </p:nvSpPr>
        <p:spPr>
          <a:xfrm rot="5400000">
            <a:off x="3123096" y="2957781"/>
            <a:ext cx="648072" cy="288032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6038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634586" y="1201317"/>
            <a:ext cx="4087765" cy="40106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628204" y="1465871"/>
            <a:ext cx="216024" cy="57606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628204" y="2473983"/>
            <a:ext cx="216024" cy="57606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628204" y="3482095"/>
            <a:ext cx="216024" cy="57606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832083" y="1403388"/>
            <a:ext cx="3052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[Dominance of </a:t>
            </a:r>
            <a:r>
              <a:rPr lang="en-US" altLang="zh-CN" dirty="0" err="1"/>
              <a:t>Taobao</a:t>
            </a:r>
            <a:r>
              <a:rPr lang="en-US" altLang="zh-CN" dirty="0"/>
              <a:t>]</a:t>
            </a:r>
            <a:endParaRPr lang="zh-CN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45800" y="1734854"/>
            <a:ext cx="30391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79% of transaction value</a:t>
            </a:r>
          </a:p>
          <a:p>
            <a:r>
              <a:rPr lang="en-US" altLang="zh-CN" sz="1600" dirty="0"/>
              <a:t>Define the e-commerce landscape</a:t>
            </a:r>
            <a:endParaRPr lang="zh-CN" altLang="en-US" sz="1600" dirty="0"/>
          </a:p>
        </p:txBody>
      </p:sp>
      <p:sp>
        <p:nvSpPr>
          <p:cNvPr id="15" name="TextBox 14"/>
          <p:cNvSpPr txBox="1"/>
          <p:nvPr/>
        </p:nvSpPr>
        <p:spPr>
          <a:xfrm>
            <a:off x="836893" y="2430550"/>
            <a:ext cx="3885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[Delivery and logistic challenge]</a:t>
            </a:r>
            <a:endParaRPr lang="zh-CN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850610" y="2762016"/>
            <a:ext cx="33676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immaturity of the infrastructure</a:t>
            </a:r>
          </a:p>
          <a:p>
            <a:r>
              <a:rPr lang="en-US" altLang="zh-CN" sz="1600" dirty="0"/>
              <a:t>3 of 6 top hesitate reasons</a:t>
            </a:r>
            <a:endParaRPr lang="zh-CN" altLang="en-US" sz="1600" dirty="0"/>
          </a:p>
        </p:txBody>
      </p:sp>
      <p:sp>
        <p:nvSpPr>
          <p:cNvPr id="17" name="TextBox 16"/>
          <p:cNvSpPr txBox="1"/>
          <p:nvPr/>
        </p:nvSpPr>
        <p:spPr>
          <a:xfrm>
            <a:off x="836893" y="3410087"/>
            <a:ext cx="36241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[Distinctive online behavior]</a:t>
            </a:r>
            <a:endParaRPr lang="zh-CN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850610" y="3741553"/>
            <a:ext cx="26285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19% manufacturer website</a:t>
            </a:r>
          </a:p>
          <a:p>
            <a:r>
              <a:rPr lang="en-US" altLang="zh-CN" sz="1600" dirty="0"/>
              <a:t>Most social</a:t>
            </a:r>
            <a:endParaRPr lang="zh-CN" altLang="en-US" sz="1600" dirty="0"/>
          </a:p>
        </p:txBody>
      </p:sp>
      <p:sp>
        <p:nvSpPr>
          <p:cNvPr id="25" name="矩形 24"/>
          <p:cNvSpPr/>
          <p:nvPr/>
        </p:nvSpPr>
        <p:spPr>
          <a:xfrm>
            <a:off x="628204" y="4405777"/>
            <a:ext cx="216024" cy="57606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836893" y="4333769"/>
            <a:ext cx="4245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[A Unique Online-Shopping Ecosystem]</a:t>
            </a:r>
            <a:endParaRPr lang="zh-CN" alt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850610" y="4665235"/>
            <a:ext cx="37722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err="1"/>
              <a:t>Baidu</a:t>
            </a:r>
            <a:r>
              <a:rPr lang="en-US" altLang="zh-CN" sz="1600" dirty="0"/>
              <a:t> VS </a:t>
            </a:r>
            <a:r>
              <a:rPr lang="en-US" altLang="zh-CN" sz="1600" dirty="0" err="1"/>
              <a:t>taobao</a:t>
            </a:r>
            <a:endParaRPr lang="en-US" altLang="zh-CN" sz="1600" dirty="0"/>
          </a:p>
          <a:p>
            <a:r>
              <a:rPr lang="en-US" altLang="zh-CN" sz="1600" dirty="0"/>
              <a:t>NO single top contender in SNS</a:t>
            </a:r>
            <a:endParaRPr lang="zh-CN" altLang="en-US" sz="1600" dirty="0"/>
          </a:p>
        </p:txBody>
      </p:sp>
      <p:sp>
        <p:nvSpPr>
          <p:cNvPr id="28" name="矩形 27"/>
          <p:cNvSpPr/>
          <p:nvPr/>
        </p:nvSpPr>
        <p:spPr>
          <a:xfrm>
            <a:off x="508001" y="297830"/>
            <a:ext cx="827585" cy="27662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1316536" y="255920"/>
            <a:ext cx="46085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Raleway" pitchFamily="2" charset="0"/>
                <a:cs typeface="Arial" pitchFamily="34" charset="0"/>
              </a:rPr>
              <a:t>E-COMMERCE: DIFFERENCE IN CHINA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ea typeface="Raleway" pitchFamily="2" charset="0"/>
              <a:cs typeface="Arial" pitchFamily="34" charset="0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4622833" y="1201316"/>
            <a:ext cx="99518" cy="35314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5" name="图片 3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3976" y="3242372"/>
            <a:ext cx="2294014" cy="1936248"/>
          </a:xfrm>
          <a:prstGeom prst="rect">
            <a:avLst/>
          </a:prstGeom>
        </p:spPr>
      </p:pic>
      <p:pic>
        <p:nvPicPr>
          <p:cNvPr id="38" name="图片 3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678" y="3237006"/>
            <a:ext cx="2294014" cy="1936248"/>
          </a:xfrm>
          <a:prstGeom prst="rect">
            <a:avLst/>
          </a:prstGeom>
        </p:spPr>
      </p:pic>
      <p:pic>
        <p:nvPicPr>
          <p:cNvPr id="6146" name="Picture 2" descr="C:\Users\LINCOLN\Desktop\2012.4.7 桌面\doing buz in china\china-flag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05"/>
          <a:stretch/>
        </p:blipFill>
        <p:spPr bwMode="auto">
          <a:xfrm>
            <a:off x="4863977" y="1201317"/>
            <a:ext cx="2294014" cy="1935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图片 3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18"/>
          <a:stretch/>
        </p:blipFill>
        <p:spPr>
          <a:xfrm>
            <a:off x="7239678" y="3217540"/>
            <a:ext cx="2304818" cy="1955714"/>
          </a:xfrm>
          <a:prstGeom prst="rect">
            <a:avLst/>
          </a:prstGeom>
        </p:spPr>
      </p:pic>
      <p:pic>
        <p:nvPicPr>
          <p:cNvPr id="42" name="图片 4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08"/>
          <a:stretch/>
        </p:blipFill>
        <p:spPr>
          <a:xfrm>
            <a:off x="4863977" y="3237007"/>
            <a:ext cx="2294014" cy="1930881"/>
          </a:xfrm>
          <a:prstGeom prst="rect">
            <a:avLst/>
          </a:prstGeom>
        </p:spPr>
      </p:pic>
      <p:pic>
        <p:nvPicPr>
          <p:cNvPr id="43" name="图片 42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57"/>
          <a:stretch/>
        </p:blipFill>
        <p:spPr>
          <a:xfrm>
            <a:off x="7239679" y="1199263"/>
            <a:ext cx="2308035" cy="1946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915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160000" cy="571500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500516" y="4225652"/>
            <a:ext cx="3427356" cy="504056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pc="500" dirty="0">
                <a:latin typeface="Elephant" pitchFamily="18" charset="0"/>
                <a:ea typeface="Raleway" pitchFamily="2" charset="0"/>
              </a:rPr>
              <a:t>Online Purchase</a:t>
            </a:r>
            <a:endParaRPr lang="zh-CN" altLang="en-US" spc="500" dirty="0">
              <a:latin typeface="Elephant" pitchFamily="18" charset="0"/>
              <a:ea typeface="Ralewa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4746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C:\Users\LINCOLN\Desktop\e-commerce\Enterprise-e-Commerc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5744" y="1867125"/>
            <a:ext cx="1433512" cy="1900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图表 3"/>
          <p:cNvGraphicFramePr/>
          <p:nvPr>
            <p:extLst>
              <p:ext uri="{D42A27DB-BD31-4B8C-83A1-F6EECF244321}">
                <p14:modId xmlns:p14="http://schemas.microsoft.com/office/powerpoint/2010/main" val="2794603668"/>
              </p:ext>
            </p:extLst>
          </p:nvPr>
        </p:nvGraphicFramePr>
        <p:xfrm>
          <a:off x="255464" y="439738"/>
          <a:ext cx="6478936" cy="66247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矩形 4"/>
          <p:cNvSpPr/>
          <p:nvPr/>
        </p:nvSpPr>
        <p:spPr>
          <a:xfrm>
            <a:off x="1048751" y="0"/>
            <a:ext cx="286834" cy="55324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316536" y="247412"/>
            <a:ext cx="46085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Raleway" pitchFamily="2" charset="0"/>
                <a:cs typeface="Arial" pitchFamily="34" charset="0"/>
              </a:rPr>
              <a:t>C2C Overview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ea typeface="Raleway" pitchFamily="2" charset="0"/>
              <a:cs typeface="Arial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800080" y="1499307"/>
            <a:ext cx="3096344" cy="26114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TextBox 7"/>
          <p:cNvSpPr txBox="1"/>
          <p:nvPr/>
        </p:nvSpPr>
        <p:spPr>
          <a:xfrm>
            <a:off x="5800080" y="2064980"/>
            <a:ext cx="3096344" cy="523220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寡头垄断型市场格局已经形成，很难在短期内打破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799206" y="2713053"/>
            <a:ext cx="3097219" cy="1169551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预计在</a:t>
            </a:r>
            <a:r>
              <a:rPr lang="en-US" altLang="zh-CN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2013 </a:t>
            </a:r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年，</a:t>
            </a:r>
            <a:r>
              <a:rPr lang="en-US" altLang="zh-CN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C2C </a:t>
            </a:r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电子商务市场交易规模会突破</a:t>
            </a:r>
            <a:r>
              <a:rPr lang="en-US" altLang="zh-CN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1 </a:t>
            </a:r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万亿元，但占总体网络购物规模的比重将由目前的</a:t>
            </a:r>
            <a:r>
              <a:rPr lang="en-US" altLang="zh-CN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87%</a:t>
            </a:r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下降至</a:t>
            </a:r>
            <a:r>
              <a:rPr lang="en-US" altLang="zh-CN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60%</a:t>
            </a:r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左右，</a:t>
            </a:r>
            <a:r>
              <a:rPr lang="en-US" altLang="zh-CN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2010</a:t>
            </a:r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－</a:t>
            </a:r>
            <a:r>
              <a:rPr lang="en-US" altLang="zh-CN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2013 </a:t>
            </a:r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年的复合增长率降至</a:t>
            </a:r>
            <a:r>
              <a:rPr lang="en-US" altLang="zh-CN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30%</a:t>
            </a:r>
            <a:endParaRPr lang="zh-CN" altLang="en-US" sz="1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8796906" y="1489348"/>
            <a:ext cx="99518" cy="35314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5799206" y="1499306"/>
            <a:ext cx="1441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HIGHLIGHTS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84057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1474</TotalTime>
  <Words>475</Words>
  <Application>Microsoft Office PowerPoint</Application>
  <PresentationFormat>自定义</PresentationFormat>
  <Paragraphs>105</Paragraphs>
  <Slides>16</Slides>
  <Notes>2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17" baseType="lpstr"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123</dc:creator>
  <dcterms:created xsi:type="dcterms:W3CDTF">2012-04-05T14:28:07Z</dcterms:created>
  <dcterms:modified xsi:type="dcterms:W3CDTF">2017-08-07T14:27:31Z</dcterms:modified>
</cp:coreProperties>
</file>